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16" autoAdjust="0"/>
    <p:restoredTop sz="94660"/>
  </p:normalViewPr>
  <p:slideViewPr>
    <p:cSldViewPr snapToGrid="0">
      <p:cViewPr varScale="1">
        <p:scale>
          <a:sx n="87" d="100"/>
          <a:sy n="87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FF8A5BC-67C8-4DB0-B5CE-A81993F848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51218D1-6168-4A33-8DF2-64E3BEACC5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4C9E523-6AAB-4315-A63A-20152CDB7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E686-A09E-4DC4-AB40-498A348CD15B}" type="datetimeFigureOut">
              <a:rPr lang="zh-CN" altLang="en-US" smtClean="0"/>
              <a:t>2020/5/17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F2BAC39-5E8A-4697-8990-81C0A2B63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B507E73-FBCB-4770-8F4C-61F9E43C9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1F50-452A-411F-A961-76168FDA0C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729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C2C33D-D484-4920-B4C3-60287B67E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5015BCF-C0A0-4C8A-B479-647654AC44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8E4CDD3-B9E0-4C24-9BE0-E30168171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E686-A09E-4DC4-AB40-498A348CD15B}" type="datetimeFigureOut">
              <a:rPr lang="zh-CN" altLang="en-US" smtClean="0"/>
              <a:t>2020/5/17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CB3C51C-8048-4B33-B879-499885BCE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9B919F-DA6D-4E3F-81F5-696BF22F1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1F50-452A-411F-A961-76168FDA0C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2155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1CDB083-F279-4789-BBA3-4BF5216FF9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BF1FB23-ACB5-4CD4-98E0-5BC91408F3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9CA0C50-0C7C-420C-9A6F-5611B762B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E686-A09E-4DC4-AB40-498A348CD15B}" type="datetimeFigureOut">
              <a:rPr lang="zh-CN" altLang="en-US" smtClean="0"/>
              <a:t>2020/5/17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20D5D66-9944-4A71-BD59-0A66B4F4B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5D167DE-4B74-4523-B96E-9B0D44849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1F50-452A-411F-A961-76168FDA0C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6671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F771EB-A18B-4A2C-9084-04537AC9A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1F6822-CF80-4E70-8C00-70E58ABB5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1B0EB63-3127-4C2D-9D68-29E0E13FF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E686-A09E-4DC4-AB40-498A348CD15B}" type="datetimeFigureOut">
              <a:rPr lang="zh-CN" altLang="en-US" smtClean="0"/>
              <a:t>2020/5/17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43E962F-93BA-4221-AE9E-C2BA5081A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D59A6EF-1B47-44CD-A311-86815ACDA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1F50-452A-411F-A961-76168FDA0C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9996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B93427-4328-4E4A-B4FE-277125E85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4BCF1F9-4AB3-4435-A29D-461A8815A1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CA74A13-9A4B-4CCA-9A64-7D1040F31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E686-A09E-4DC4-AB40-498A348CD15B}" type="datetimeFigureOut">
              <a:rPr lang="zh-CN" altLang="en-US" smtClean="0"/>
              <a:t>2020/5/17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ECAF09F-7E94-45EE-AC82-A3AF7700F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17B590C-5EF6-43F2-B9E0-019FF1791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1F50-452A-411F-A961-76168FDA0C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358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A439C6-4B78-47D7-BCC5-6C600CDA2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E2516E0-D2E7-4134-8DE0-16752D6F59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885D56D-E586-4A28-97A0-5108E9B53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94A18A1-80EF-4E3D-BA54-3421FC14A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E686-A09E-4DC4-AB40-498A348CD15B}" type="datetimeFigureOut">
              <a:rPr lang="zh-CN" altLang="en-US" smtClean="0"/>
              <a:t>2020/5/17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7709C4A-EDE9-41C5-B814-F37C5560D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8CADE55-63E2-4957-8D1D-CCE2AA565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1F50-452A-411F-A961-76168FDA0C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7729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1CCDBE-A126-49EC-BD90-AA2FADC0B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8CEFC67-58AA-4117-A4F5-A1B1D17FA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1F9ED9D-0206-4043-B10A-43DDCF7535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4369430-E608-4AC5-A621-6A56BDDE1E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3200FC6-4F7B-4B99-B07E-599FAD8C20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2C7E4B4-DF0B-4C02-B67E-504B94F8C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E686-A09E-4DC4-AB40-498A348CD15B}" type="datetimeFigureOut">
              <a:rPr lang="zh-CN" altLang="en-US" smtClean="0"/>
              <a:t>2020/5/17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FD48D0E-18BB-4E12-A14C-A36377995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29D694C-4D83-4797-BD11-857B97CB1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1F50-452A-411F-A961-76168FDA0C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6009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6BEDF0-F380-4578-B004-104E0DDA1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1A58EA5-17F8-415C-BFE5-F55C5ED9B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E686-A09E-4DC4-AB40-498A348CD15B}" type="datetimeFigureOut">
              <a:rPr lang="zh-CN" altLang="en-US" smtClean="0"/>
              <a:t>2020/5/17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76A76B9-74B7-491E-B1CC-2B1CB767C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C15F52C-E4E2-4636-ABB9-629BF81CE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1F50-452A-411F-A961-76168FDA0C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3473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81092A9-C104-44A2-9443-44F625E28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E686-A09E-4DC4-AB40-498A348CD15B}" type="datetimeFigureOut">
              <a:rPr lang="zh-CN" altLang="en-US" smtClean="0"/>
              <a:t>2020/5/17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1B54D2E-CE23-465F-988F-297D48051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E7A1696-506E-4EC9-9CD3-F241A3F19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1F50-452A-411F-A961-76168FDA0C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3230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438E90-5BEB-48BF-A90F-EF8441264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A90F9B4-CAA4-4DEE-BB94-5E9DF8D45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B6F5A41-1EA7-4593-A29E-AA758EA71A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9095CCB-0BB7-4873-B60B-E8E9F1C8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E686-A09E-4DC4-AB40-498A348CD15B}" type="datetimeFigureOut">
              <a:rPr lang="zh-CN" altLang="en-US" smtClean="0"/>
              <a:t>2020/5/17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7CF70D5-2183-46C5-8E4E-6F9FFE9A2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8979734-DAD7-4AB2-9AB1-F3852F3D2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1F50-452A-411F-A961-76168FDA0C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4076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3B42D9-911B-431D-9C76-E55042F8B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1A5F68E-8D58-45F4-9192-453659D563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46301FA-C2BE-4080-983D-2C33FCCCC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2A1532A-ECE0-4991-9BB2-84B567BFF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E686-A09E-4DC4-AB40-498A348CD15B}" type="datetimeFigureOut">
              <a:rPr lang="zh-CN" altLang="en-US" smtClean="0"/>
              <a:t>2020/5/17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9D5BB5E-2386-49FA-B8FA-408647C80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749C1B5-7D6E-49D7-8843-2AD9A6ABE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1F50-452A-411F-A961-76168FDA0C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7069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118725D-1BE1-4F07-BA5B-6AF941F20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AA15E63-AB57-4324-93DF-B2BF63872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EE11CAD-D874-44E2-9F92-60D9E0FC5D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3E686-A09E-4DC4-AB40-498A348CD15B}" type="datetimeFigureOut">
              <a:rPr lang="zh-CN" altLang="en-US" smtClean="0"/>
              <a:t>2020/5/17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4147B9F-78C0-472A-8B89-0CCE548937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86559A-4EA0-4920-AD38-EE14FB9752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B1F50-452A-411F-A961-76168FDA0C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7222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>
            <a:extLst>
              <a:ext uri="{FF2B5EF4-FFF2-40B4-BE49-F238E27FC236}">
                <a16:creationId xmlns:a16="http://schemas.microsoft.com/office/drawing/2014/main" id="{738B46FD-7EFC-4543-B124-3EB6C68D7839}"/>
              </a:ext>
            </a:extLst>
          </p:cNvPr>
          <p:cNvSpPr/>
          <p:nvPr/>
        </p:nvSpPr>
        <p:spPr>
          <a:xfrm>
            <a:off x="1247337" y="3371850"/>
            <a:ext cx="1035548" cy="89496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/>
              <a:t>head</a:t>
            </a:r>
            <a:endParaRPr lang="zh-CN" altLang="en-US" sz="2000" dirty="0"/>
          </a:p>
        </p:txBody>
      </p:sp>
      <p:sp>
        <p:nvSpPr>
          <p:cNvPr id="75" name="椭圆 74">
            <a:extLst>
              <a:ext uri="{FF2B5EF4-FFF2-40B4-BE49-F238E27FC236}">
                <a16:creationId xmlns:a16="http://schemas.microsoft.com/office/drawing/2014/main" id="{D4820B07-CB01-40D5-ABD1-1EA2A791EC87}"/>
              </a:ext>
            </a:extLst>
          </p:cNvPr>
          <p:cNvSpPr/>
          <p:nvPr/>
        </p:nvSpPr>
        <p:spPr>
          <a:xfrm>
            <a:off x="3222156" y="3422394"/>
            <a:ext cx="827203" cy="802367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/>
              <a:t>v1</a:t>
            </a:r>
            <a:endParaRPr lang="zh-CN" altLang="en-US" sz="2000" dirty="0"/>
          </a:p>
        </p:txBody>
      </p:sp>
      <p:sp>
        <p:nvSpPr>
          <p:cNvPr id="79" name="椭圆 78">
            <a:extLst>
              <a:ext uri="{FF2B5EF4-FFF2-40B4-BE49-F238E27FC236}">
                <a16:creationId xmlns:a16="http://schemas.microsoft.com/office/drawing/2014/main" id="{361F2339-B708-4A5C-8B31-AB57DF16CCD1}"/>
              </a:ext>
            </a:extLst>
          </p:cNvPr>
          <p:cNvSpPr/>
          <p:nvPr/>
        </p:nvSpPr>
        <p:spPr>
          <a:xfrm>
            <a:off x="1915581" y="1946695"/>
            <a:ext cx="734607" cy="698195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/>
              <a:t>n1</a:t>
            </a:r>
            <a:endParaRPr lang="zh-CN" altLang="en-US" sz="2000" dirty="0"/>
          </a:p>
        </p:txBody>
      </p:sp>
      <p:sp>
        <p:nvSpPr>
          <p:cNvPr id="82" name="椭圆 81">
            <a:extLst>
              <a:ext uri="{FF2B5EF4-FFF2-40B4-BE49-F238E27FC236}">
                <a16:creationId xmlns:a16="http://schemas.microsoft.com/office/drawing/2014/main" id="{BF53DF05-A670-4E87-A384-805F1F63C7F3}"/>
              </a:ext>
            </a:extLst>
          </p:cNvPr>
          <p:cNvSpPr/>
          <p:nvPr/>
        </p:nvSpPr>
        <p:spPr>
          <a:xfrm>
            <a:off x="3447443" y="1143010"/>
            <a:ext cx="734607" cy="698195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/>
              <a:t>n2</a:t>
            </a:r>
            <a:endParaRPr lang="zh-CN" altLang="en-US" sz="2000" dirty="0"/>
          </a:p>
        </p:txBody>
      </p:sp>
      <p:sp>
        <p:nvSpPr>
          <p:cNvPr id="83" name="椭圆 82">
            <a:extLst>
              <a:ext uri="{FF2B5EF4-FFF2-40B4-BE49-F238E27FC236}">
                <a16:creationId xmlns:a16="http://schemas.microsoft.com/office/drawing/2014/main" id="{2A9DBBAB-F706-4FDE-A728-EF9A68696AC7}"/>
              </a:ext>
            </a:extLst>
          </p:cNvPr>
          <p:cNvSpPr/>
          <p:nvPr/>
        </p:nvSpPr>
        <p:spPr>
          <a:xfrm>
            <a:off x="4996290" y="661199"/>
            <a:ext cx="734607" cy="698195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/>
              <a:t>n3</a:t>
            </a:r>
            <a:endParaRPr lang="zh-CN" altLang="en-US" sz="2000" dirty="0"/>
          </a:p>
        </p:txBody>
      </p:sp>
      <p:sp>
        <p:nvSpPr>
          <p:cNvPr id="84" name="椭圆 83">
            <a:extLst>
              <a:ext uri="{FF2B5EF4-FFF2-40B4-BE49-F238E27FC236}">
                <a16:creationId xmlns:a16="http://schemas.microsoft.com/office/drawing/2014/main" id="{373CAE8E-7A01-464A-A86B-67C00C5D3A24}"/>
              </a:ext>
            </a:extLst>
          </p:cNvPr>
          <p:cNvSpPr/>
          <p:nvPr/>
        </p:nvSpPr>
        <p:spPr>
          <a:xfrm>
            <a:off x="4996290" y="3422394"/>
            <a:ext cx="827203" cy="802367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/>
              <a:t>v2</a:t>
            </a:r>
            <a:endParaRPr lang="zh-CN" altLang="en-US" sz="2000" dirty="0"/>
          </a:p>
        </p:txBody>
      </p:sp>
      <p:sp>
        <p:nvSpPr>
          <p:cNvPr id="85" name="椭圆 84">
            <a:extLst>
              <a:ext uri="{FF2B5EF4-FFF2-40B4-BE49-F238E27FC236}">
                <a16:creationId xmlns:a16="http://schemas.microsoft.com/office/drawing/2014/main" id="{8FF1D285-4CFA-48BF-ADD2-CAC6A0A5C2B9}"/>
              </a:ext>
            </a:extLst>
          </p:cNvPr>
          <p:cNvSpPr/>
          <p:nvPr/>
        </p:nvSpPr>
        <p:spPr>
          <a:xfrm>
            <a:off x="6770424" y="3422394"/>
            <a:ext cx="827203" cy="802367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/>
              <a:t>v3</a:t>
            </a:r>
            <a:endParaRPr lang="zh-CN" altLang="en-US" sz="2000" dirty="0"/>
          </a:p>
        </p:txBody>
      </p:sp>
      <p:sp>
        <p:nvSpPr>
          <p:cNvPr id="89" name="椭圆 88">
            <a:extLst>
              <a:ext uri="{FF2B5EF4-FFF2-40B4-BE49-F238E27FC236}">
                <a16:creationId xmlns:a16="http://schemas.microsoft.com/office/drawing/2014/main" id="{5B5E9184-4973-48B7-95B5-5768D04CE9DF}"/>
              </a:ext>
            </a:extLst>
          </p:cNvPr>
          <p:cNvSpPr/>
          <p:nvPr/>
        </p:nvSpPr>
        <p:spPr>
          <a:xfrm>
            <a:off x="8544558" y="3422394"/>
            <a:ext cx="827203" cy="802367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/>
              <a:t>v4</a:t>
            </a:r>
            <a:endParaRPr lang="zh-CN" altLang="en-US" sz="2000" dirty="0"/>
          </a:p>
        </p:txBody>
      </p:sp>
      <p:cxnSp>
        <p:nvCxnSpPr>
          <p:cNvPr id="97" name="直接箭头连接符 96">
            <a:extLst>
              <a:ext uri="{FF2B5EF4-FFF2-40B4-BE49-F238E27FC236}">
                <a16:creationId xmlns:a16="http://schemas.microsoft.com/office/drawing/2014/main" id="{C1A8F833-5194-43DF-B1B2-45B6BD5BB31A}"/>
              </a:ext>
            </a:extLst>
          </p:cNvPr>
          <p:cNvCxnSpPr>
            <a:stCxn id="4" idx="6"/>
            <a:endCxn id="75" idx="2"/>
          </p:cNvCxnSpPr>
          <p:nvPr/>
        </p:nvCxnSpPr>
        <p:spPr>
          <a:xfrm>
            <a:off x="2282885" y="3819332"/>
            <a:ext cx="939271" cy="4246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接箭头连接符 97">
            <a:extLst>
              <a:ext uri="{FF2B5EF4-FFF2-40B4-BE49-F238E27FC236}">
                <a16:creationId xmlns:a16="http://schemas.microsoft.com/office/drawing/2014/main" id="{FBDE1519-34CC-466B-94E8-BADF15C241EF}"/>
              </a:ext>
            </a:extLst>
          </p:cNvPr>
          <p:cNvCxnSpPr>
            <a:cxnSpLocks/>
            <a:stCxn id="75" idx="6"/>
            <a:endCxn id="84" idx="2"/>
          </p:cNvCxnSpPr>
          <p:nvPr/>
        </p:nvCxnSpPr>
        <p:spPr>
          <a:xfrm>
            <a:off x="4049359" y="3823578"/>
            <a:ext cx="946931" cy="0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接箭头连接符 98">
            <a:extLst>
              <a:ext uri="{FF2B5EF4-FFF2-40B4-BE49-F238E27FC236}">
                <a16:creationId xmlns:a16="http://schemas.microsoft.com/office/drawing/2014/main" id="{93F824B4-6877-4FA9-87A7-67FFADE07235}"/>
              </a:ext>
            </a:extLst>
          </p:cNvPr>
          <p:cNvCxnSpPr>
            <a:cxnSpLocks/>
            <a:stCxn id="84" idx="6"/>
            <a:endCxn id="85" idx="2"/>
          </p:cNvCxnSpPr>
          <p:nvPr/>
        </p:nvCxnSpPr>
        <p:spPr>
          <a:xfrm>
            <a:off x="5823493" y="3823578"/>
            <a:ext cx="946931" cy="0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接箭头连接符 99">
            <a:extLst>
              <a:ext uri="{FF2B5EF4-FFF2-40B4-BE49-F238E27FC236}">
                <a16:creationId xmlns:a16="http://schemas.microsoft.com/office/drawing/2014/main" id="{D670D44E-1D43-4D81-B10C-EA48690CC445}"/>
              </a:ext>
            </a:extLst>
          </p:cNvPr>
          <p:cNvCxnSpPr>
            <a:cxnSpLocks/>
            <a:stCxn id="85" idx="6"/>
            <a:endCxn id="89" idx="2"/>
          </p:cNvCxnSpPr>
          <p:nvPr/>
        </p:nvCxnSpPr>
        <p:spPr>
          <a:xfrm>
            <a:off x="7597627" y="3823578"/>
            <a:ext cx="946931" cy="0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连接符: 曲线 109">
            <a:extLst>
              <a:ext uri="{FF2B5EF4-FFF2-40B4-BE49-F238E27FC236}">
                <a16:creationId xmlns:a16="http://schemas.microsoft.com/office/drawing/2014/main" id="{C9B68B4E-F25E-4D75-B4B7-803D6EAEA045}"/>
              </a:ext>
            </a:extLst>
          </p:cNvPr>
          <p:cNvCxnSpPr>
            <a:cxnSpLocks/>
            <a:stCxn id="82" idx="1"/>
            <a:endCxn id="79" idx="7"/>
          </p:cNvCxnSpPr>
          <p:nvPr/>
        </p:nvCxnSpPr>
        <p:spPr>
          <a:xfrm rot="16200000" flipH="1" flipV="1">
            <a:off x="2646973" y="1140891"/>
            <a:ext cx="803685" cy="1012417"/>
          </a:xfrm>
          <a:prstGeom prst="curvedConnector3">
            <a:avLst>
              <a:gd name="adj1" fmla="val 13562"/>
            </a:avLst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连接符: 曲线 118">
            <a:extLst>
              <a:ext uri="{FF2B5EF4-FFF2-40B4-BE49-F238E27FC236}">
                <a16:creationId xmlns:a16="http://schemas.microsoft.com/office/drawing/2014/main" id="{472D1ACC-3FA0-4CD6-856A-49421B69FC85}"/>
              </a:ext>
            </a:extLst>
          </p:cNvPr>
          <p:cNvCxnSpPr>
            <a:cxnSpLocks/>
            <a:stCxn id="83" idx="1"/>
            <a:endCxn id="82" idx="7"/>
          </p:cNvCxnSpPr>
          <p:nvPr/>
        </p:nvCxnSpPr>
        <p:spPr>
          <a:xfrm rot="16200000" flipH="1" flipV="1">
            <a:off x="4348264" y="489651"/>
            <a:ext cx="481811" cy="1029402"/>
          </a:xfrm>
          <a:prstGeom prst="curvedConnector3">
            <a:avLst>
              <a:gd name="adj1" fmla="val 1000"/>
            </a:avLst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连接符: 曲线 120">
            <a:extLst>
              <a:ext uri="{FF2B5EF4-FFF2-40B4-BE49-F238E27FC236}">
                <a16:creationId xmlns:a16="http://schemas.microsoft.com/office/drawing/2014/main" id="{7CB9CC65-0DB3-44A1-AF75-C610E1A50FF3}"/>
              </a:ext>
            </a:extLst>
          </p:cNvPr>
          <p:cNvCxnSpPr>
            <a:cxnSpLocks/>
            <a:stCxn id="79" idx="2"/>
            <a:endCxn id="4" idx="1"/>
          </p:cNvCxnSpPr>
          <p:nvPr/>
        </p:nvCxnSpPr>
        <p:spPr>
          <a:xfrm rot="10800000" flipV="1">
            <a:off x="1398989" y="2295792"/>
            <a:ext cx="516592" cy="1207121"/>
          </a:xfrm>
          <a:prstGeom prst="curvedConnector2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文本框 122">
            <a:extLst>
              <a:ext uri="{FF2B5EF4-FFF2-40B4-BE49-F238E27FC236}">
                <a16:creationId xmlns:a16="http://schemas.microsoft.com/office/drawing/2014/main" id="{8E3D6957-5218-44AD-BE18-6664EECD9936}"/>
              </a:ext>
            </a:extLst>
          </p:cNvPr>
          <p:cNvSpPr txBox="1"/>
          <p:nvPr/>
        </p:nvSpPr>
        <p:spPr>
          <a:xfrm>
            <a:off x="8316610" y="1144396"/>
            <a:ext cx="2665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path[7]	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存环的路径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文本框 124">
            <a:extLst>
              <a:ext uri="{FF2B5EF4-FFF2-40B4-BE49-F238E27FC236}">
                <a16:creationId xmlns:a16="http://schemas.microsoft.com/office/drawing/2014/main" id="{9AAE845C-C483-4C01-A9AF-8088381081E7}"/>
              </a:ext>
            </a:extLst>
          </p:cNvPr>
          <p:cNvSpPr txBox="1"/>
          <p:nvPr/>
        </p:nvSpPr>
        <p:spPr>
          <a:xfrm>
            <a:off x="8316609" y="1486596"/>
            <a:ext cx="3736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pay[7]     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存寻环过程中的转账</a:t>
            </a:r>
          </a:p>
        </p:txBody>
      </p:sp>
      <p:sp>
        <p:nvSpPr>
          <p:cNvPr id="126" name="矩形 125">
            <a:extLst>
              <a:ext uri="{FF2B5EF4-FFF2-40B4-BE49-F238E27FC236}">
                <a16:creationId xmlns:a16="http://schemas.microsoft.com/office/drawing/2014/main" id="{343034C4-F6D3-4A14-AD91-BC8FBB2DCAB9}"/>
              </a:ext>
            </a:extLst>
          </p:cNvPr>
          <p:cNvSpPr/>
          <p:nvPr/>
        </p:nvSpPr>
        <p:spPr>
          <a:xfrm>
            <a:off x="1313705" y="5018070"/>
            <a:ext cx="902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path[0]</a:t>
            </a:r>
            <a:endParaRPr lang="zh-CN" altLang="en-US" dirty="0"/>
          </a:p>
        </p:txBody>
      </p:sp>
      <p:sp>
        <p:nvSpPr>
          <p:cNvPr id="135" name="矩形 134">
            <a:extLst>
              <a:ext uri="{FF2B5EF4-FFF2-40B4-BE49-F238E27FC236}">
                <a16:creationId xmlns:a16="http://schemas.microsoft.com/office/drawing/2014/main" id="{5F12B980-C0BA-4AAA-82AA-2FAA418A45C8}"/>
              </a:ext>
            </a:extLst>
          </p:cNvPr>
          <p:cNvSpPr/>
          <p:nvPr/>
        </p:nvSpPr>
        <p:spPr>
          <a:xfrm>
            <a:off x="3195405" y="5015824"/>
            <a:ext cx="902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path[1]</a:t>
            </a:r>
            <a:endParaRPr lang="zh-CN" altLang="en-US" dirty="0"/>
          </a:p>
        </p:txBody>
      </p:sp>
      <p:sp>
        <p:nvSpPr>
          <p:cNvPr id="136" name="矩形 135">
            <a:extLst>
              <a:ext uri="{FF2B5EF4-FFF2-40B4-BE49-F238E27FC236}">
                <a16:creationId xmlns:a16="http://schemas.microsoft.com/office/drawing/2014/main" id="{50A7B1C8-3D7D-428F-9B20-8CF2D125FE8E}"/>
              </a:ext>
            </a:extLst>
          </p:cNvPr>
          <p:cNvSpPr/>
          <p:nvPr/>
        </p:nvSpPr>
        <p:spPr>
          <a:xfrm>
            <a:off x="4958485" y="5015824"/>
            <a:ext cx="902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path[2]</a:t>
            </a:r>
            <a:endParaRPr lang="zh-CN" altLang="en-US" dirty="0"/>
          </a:p>
        </p:txBody>
      </p:sp>
      <p:sp>
        <p:nvSpPr>
          <p:cNvPr id="137" name="矩形 136">
            <a:extLst>
              <a:ext uri="{FF2B5EF4-FFF2-40B4-BE49-F238E27FC236}">
                <a16:creationId xmlns:a16="http://schemas.microsoft.com/office/drawing/2014/main" id="{28E6112D-EAA2-4947-8595-AB691B651E5D}"/>
              </a:ext>
            </a:extLst>
          </p:cNvPr>
          <p:cNvSpPr/>
          <p:nvPr/>
        </p:nvSpPr>
        <p:spPr>
          <a:xfrm>
            <a:off x="6732619" y="5015824"/>
            <a:ext cx="902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path[3]</a:t>
            </a:r>
            <a:endParaRPr lang="zh-CN" altLang="en-US" dirty="0"/>
          </a:p>
        </p:txBody>
      </p:sp>
      <p:sp>
        <p:nvSpPr>
          <p:cNvPr id="138" name="矩形 137">
            <a:extLst>
              <a:ext uri="{FF2B5EF4-FFF2-40B4-BE49-F238E27FC236}">
                <a16:creationId xmlns:a16="http://schemas.microsoft.com/office/drawing/2014/main" id="{B1F11E0B-E598-4EFE-BCA1-CCB64C66D09C}"/>
              </a:ext>
            </a:extLst>
          </p:cNvPr>
          <p:cNvSpPr/>
          <p:nvPr/>
        </p:nvSpPr>
        <p:spPr>
          <a:xfrm>
            <a:off x="8506752" y="5002572"/>
            <a:ext cx="902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path[4]</a:t>
            </a:r>
            <a:endParaRPr lang="zh-CN" altLang="en-US" dirty="0"/>
          </a:p>
        </p:txBody>
      </p:sp>
      <p:sp>
        <p:nvSpPr>
          <p:cNvPr id="139" name="矩形 138">
            <a:extLst>
              <a:ext uri="{FF2B5EF4-FFF2-40B4-BE49-F238E27FC236}">
                <a16:creationId xmlns:a16="http://schemas.microsoft.com/office/drawing/2014/main" id="{334B647A-4462-4CD2-8A97-2C096629A48D}"/>
              </a:ext>
            </a:extLst>
          </p:cNvPr>
          <p:cNvSpPr/>
          <p:nvPr/>
        </p:nvSpPr>
        <p:spPr>
          <a:xfrm>
            <a:off x="2214746" y="4339963"/>
            <a:ext cx="8130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pay[0]</a:t>
            </a:r>
            <a:endParaRPr lang="zh-CN" altLang="en-US" dirty="0"/>
          </a:p>
        </p:txBody>
      </p:sp>
      <p:sp>
        <p:nvSpPr>
          <p:cNvPr id="143" name="矩形 142">
            <a:extLst>
              <a:ext uri="{FF2B5EF4-FFF2-40B4-BE49-F238E27FC236}">
                <a16:creationId xmlns:a16="http://schemas.microsoft.com/office/drawing/2014/main" id="{B9D487C8-A68E-4783-B405-9CD86BEE4851}"/>
              </a:ext>
            </a:extLst>
          </p:cNvPr>
          <p:cNvSpPr/>
          <p:nvPr/>
        </p:nvSpPr>
        <p:spPr>
          <a:xfrm>
            <a:off x="4149563" y="4339963"/>
            <a:ext cx="8130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pay[1]</a:t>
            </a:r>
            <a:endParaRPr lang="zh-CN" altLang="en-US" dirty="0"/>
          </a:p>
        </p:txBody>
      </p:sp>
      <p:sp>
        <p:nvSpPr>
          <p:cNvPr id="144" name="矩形 143">
            <a:extLst>
              <a:ext uri="{FF2B5EF4-FFF2-40B4-BE49-F238E27FC236}">
                <a16:creationId xmlns:a16="http://schemas.microsoft.com/office/drawing/2014/main" id="{DF83D04F-389B-4DA7-AF15-63610134C917}"/>
              </a:ext>
            </a:extLst>
          </p:cNvPr>
          <p:cNvSpPr/>
          <p:nvPr/>
        </p:nvSpPr>
        <p:spPr>
          <a:xfrm>
            <a:off x="5978363" y="4339963"/>
            <a:ext cx="8130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pay[2]</a:t>
            </a:r>
            <a:endParaRPr lang="zh-CN" altLang="en-US" dirty="0"/>
          </a:p>
        </p:txBody>
      </p:sp>
      <p:sp>
        <p:nvSpPr>
          <p:cNvPr id="145" name="矩形 144">
            <a:extLst>
              <a:ext uri="{FF2B5EF4-FFF2-40B4-BE49-F238E27FC236}">
                <a16:creationId xmlns:a16="http://schemas.microsoft.com/office/drawing/2014/main" id="{91E64158-AC41-4DF3-9973-9BAFB5DCBD2E}"/>
              </a:ext>
            </a:extLst>
          </p:cNvPr>
          <p:cNvSpPr/>
          <p:nvPr/>
        </p:nvSpPr>
        <p:spPr>
          <a:xfrm>
            <a:off x="7754154" y="4339963"/>
            <a:ext cx="8130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pay[3]</a:t>
            </a:r>
            <a:endParaRPr lang="zh-CN" altLang="en-US" dirty="0"/>
          </a:p>
        </p:txBody>
      </p:sp>
      <p:cxnSp>
        <p:nvCxnSpPr>
          <p:cNvPr id="147" name="直接箭头连接符 146">
            <a:extLst>
              <a:ext uri="{FF2B5EF4-FFF2-40B4-BE49-F238E27FC236}">
                <a16:creationId xmlns:a16="http://schemas.microsoft.com/office/drawing/2014/main" id="{ECA0423E-2702-4358-AC8A-1FD6DEBCEDF7}"/>
              </a:ext>
            </a:extLst>
          </p:cNvPr>
          <p:cNvCxnSpPr>
            <a:cxnSpLocks/>
            <a:stCxn id="4" idx="4"/>
            <a:endCxn id="126" idx="0"/>
          </p:cNvCxnSpPr>
          <p:nvPr/>
        </p:nvCxnSpPr>
        <p:spPr>
          <a:xfrm>
            <a:off x="1765111" y="4266814"/>
            <a:ext cx="0" cy="751256"/>
          </a:xfrm>
          <a:prstGeom prst="straightConnector1">
            <a:avLst/>
          </a:prstGeom>
          <a:ln w="28575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接箭头连接符 150">
            <a:extLst>
              <a:ext uri="{FF2B5EF4-FFF2-40B4-BE49-F238E27FC236}">
                <a16:creationId xmlns:a16="http://schemas.microsoft.com/office/drawing/2014/main" id="{F5BDAB1F-F21C-4AAC-9780-7D1E0ACBF32D}"/>
              </a:ext>
            </a:extLst>
          </p:cNvPr>
          <p:cNvCxnSpPr>
            <a:cxnSpLocks/>
            <a:stCxn id="75" idx="4"/>
            <a:endCxn id="135" idx="0"/>
          </p:cNvCxnSpPr>
          <p:nvPr/>
        </p:nvCxnSpPr>
        <p:spPr>
          <a:xfrm>
            <a:off x="3635758" y="4224761"/>
            <a:ext cx="11053" cy="791063"/>
          </a:xfrm>
          <a:prstGeom prst="straightConnector1">
            <a:avLst/>
          </a:prstGeom>
          <a:ln w="28575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接箭头连接符 151">
            <a:extLst>
              <a:ext uri="{FF2B5EF4-FFF2-40B4-BE49-F238E27FC236}">
                <a16:creationId xmlns:a16="http://schemas.microsoft.com/office/drawing/2014/main" id="{895276C9-A1E3-4E35-8285-F5619822718A}"/>
              </a:ext>
            </a:extLst>
          </p:cNvPr>
          <p:cNvCxnSpPr>
            <a:cxnSpLocks/>
            <a:stCxn id="84" idx="4"/>
            <a:endCxn id="136" idx="0"/>
          </p:cNvCxnSpPr>
          <p:nvPr/>
        </p:nvCxnSpPr>
        <p:spPr>
          <a:xfrm flipH="1">
            <a:off x="5409891" y="4224761"/>
            <a:ext cx="1" cy="791063"/>
          </a:xfrm>
          <a:prstGeom prst="straightConnector1">
            <a:avLst/>
          </a:prstGeom>
          <a:ln w="28575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接箭头连接符 152">
            <a:extLst>
              <a:ext uri="{FF2B5EF4-FFF2-40B4-BE49-F238E27FC236}">
                <a16:creationId xmlns:a16="http://schemas.microsoft.com/office/drawing/2014/main" id="{A5FE79D9-E904-4631-9899-3BBED66F6F6E}"/>
              </a:ext>
            </a:extLst>
          </p:cNvPr>
          <p:cNvCxnSpPr>
            <a:cxnSpLocks/>
            <a:stCxn id="85" idx="4"/>
            <a:endCxn id="137" idx="0"/>
          </p:cNvCxnSpPr>
          <p:nvPr/>
        </p:nvCxnSpPr>
        <p:spPr>
          <a:xfrm flipH="1">
            <a:off x="7184025" y="4224761"/>
            <a:ext cx="1" cy="791063"/>
          </a:xfrm>
          <a:prstGeom prst="straightConnector1">
            <a:avLst/>
          </a:prstGeom>
          <a:ln w="28575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直接箭头连接符 162">
            <a:extLst>
              <a:ext uri="{FF2B5EF4-FFF2-40B4-BE49-F238E27FC236}">
                <a16:creationId xmlns:a16="http://schemas.microsoft.com/office/drawing/2014/main" id="{A74FA649-5726-42B1-8BE4-EBD4FDB85D69}"/>
              </a:ext>
            </a:extLst>
          </p:cNvPr>
          <p:cNvCxnSpPr>
            <a:cxnSpLocks/>
          </p:cNvCxnSpPr>
          <p:nvPr/>
        </p:nvCxnSpPr>
        <p:spPr>
          <a:xfrm>
            <a:off x="2618082" y="3933233"/>
            <a:ext cx="0" cy="406730"/>
          </a:xfrm>
          <a:prstGeom prst="straightConnector1">
            <a:avLst/>
          </a:prstGeom>
          <a:ln w="28575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接箭头连接符 164">
            <a:extLst>
              <a:ext uri="{FF2B5EF4-FFF2-40B4-BE49-F238E27FC236}">
                <a16:creationId xmlns:a16="http://schemas.microsoft.com/office/drawing/2014/main" id="{725AE826-1220-469F-827E-B9B8E2C8C359}"/>
              </a:ext>
            </a:extLst>
          </p:cNvPr>
          <p:cNvCxnSpPr>
            <a:cxnSpLocks/>
          </p:cNvCxnSpPr>
          <p:nvPr/>
        </p:nvCxnSpPr>
        <p:spPr>
          <a:xfrm>
            <a:off x="4446882" y="3933233"/>
            <a:ext cx="0" cy="406730"/>
          </a:xfrm>
          <a:prstGeom prst="straightConnector1">
            <a:avLst/>
          </a:prstGeom>
          <a:ln w="28575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接箭头连接符 165">
            <a:extLst>
              <a:ext uri="{FF2B5EF4-FFF2-40B4-BE49-F238E27FC236}">
                <a16:creationId xmlns:a16="http://schemas.microsoft.com/office/drawing/2014/main" id="{9D7D11A5-6E3B-4344-A11A-7E73CA843B4A}"/>
              </a:ext>
            </a:extLst>
          </p:cNvPr>
          <p:cNvCxnSpPr>
            <a:cxnSpLocks/>
          </p:cNvCxnSpPr>
          <p:nvPr/>
        </p:nvCxnSpPr>
        <p:spPr>
          <a:xfrm>
            <a:off x="6262430" y="3933233"/>
            <a:ext cx="0" cy="406730"/>
          </a:xfrm>
          <a:prstGeom prst="straightConnector1">
            <a:avLst/>
          </a:prstGeom>
          <a:ln w="28575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直接箭头连接符 166">
            <a:extLst>
              <a:ext uri="{FF2B5EF4-FFF2-40B4-BE49-F238E27FC236}">
                <a16:creationId xmlns:a16="http://schemas.microsoft.com/office/drawing/2014/main" id="{449EF371-1854-495A-B5CE-865411355C24}"/>
              </a:ext>
            </a:extLst>
          </p:cNvPr>
          <p:cNvCxnSpPr>
            <a:cxnSpLocks/>
          </p:cNvCxnSpPr>
          <p:nvPr/>
        </p:nvCxnSpPr>
        <p:spPr>
          <a:xfrm>
            <a:off x="8077978" y="3933233"/>
            <a:ext cx="0" cy="406730"/>
          </a:xfrm>
          <a:prstGeom prst="straightConnector1">
            <a:avLst/>
          </a:prstGeom>
          <a:ln w="28575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连接符: 曲线 167">
            <a:extLst>
              <a:ext uri="{FF2B5EF4-FFF2-40B4-BE49-F238E27FC236}">
                <a16:creationId xmlns:a16="http://schemas.microsoft.com/office/drawing/2014/main" id="{6BA90438-AD65-4070-8944-8F3766CB0B36}"/>
              </a:ext>
            </a:extLst>
          </p:cNvPr>
          <p:cNvCxnSpPr>
            <a:cxnSpLocks/>
            <a:stCxn id="4" idx="7"/>
            <a:endCxn id="82" idx="3"/>
          </p:cNvCxnSpPr>
          <p:nvPr/>
        </p:nvCxnSpPr>
        <p:spPr>
          <a:xfrm rot="5400000" flipH="1" flipV="1">
            <a:off x="1961150" y="1909041"/>
            <a:ext cx="1763957" cy="1423791"/>
          </a:xfrm>
          <a:prstGeom prst="curvedConnector3">
            <a:avLst>
              <a:gd name="adj1" fmla="val 6331"/>
            </a:avLst>
          </a:prstGeom>
          <a:ln w="28575"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接箭头连接符 182">
            <a:extLst>
              <a:ext uri="{FF2B5EF4-FFF2-40B4-BE49-F238E27FC236}">
                <a16:creationId xmlns:a16="http://schemas.microsoft.com/office/drawing/2014/main" id="{D0609BDA-28DF-45BE-90A6-F0C3B0381FC3}"/>
              </a:ext>
            </a:extLst>
          </p:cNvPr>
          <p:cNvCxnSpPr>
            <a:cxnSpLocks/>
            <a:stCxn id="89" idx="4"/>
            <a:endCxn id="138" idx="0"/>
          </p:cNvCxnSpPr>
          <p:nvPr/>
        </p:nvCxnSpPr>
        <p:spPr>
          <a:xfrm flipH="1">
            <a:off x="8958158" y="4224761"/>
            <a:ext cx="2" cy="777811"/>
          </a:xfrm>
          <a:prstGeom prst="straightConnector1">
            <a:avLst/>
          </a:prstGeom>
          <a:ln w="28575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连接符: 曲线 187">
            <a:extLst>
              <a:ext uri="{FF2B5EF4-FFF2-40B4-BE49-F238E27FC236}">
                <a16:creationId xmlns:a16="http://schemas.microsoft.com/office/drawing/2014/main" id="{7F0BEB72-AC2E-4ADB-A61B-BCD3DDED8B57}"/>
              </a:ext>
            </a:extLst>
          </p:cNvPr>
          <p:cNvCxnSpPr>
            <a:cxnSpLocks/>
            <a:stCxn id="75" idx="0"/>
            <a:endCxn id="82" idx="6"/>
          </p:cNvCxnSpPr>
          <p:nvPr/>
        </p:nvCxnSpPr>
        <p:spPr>
          <a:xfrm rot="5400000" flipH="1" flipV="1">
            <a:off x="2943761" y="2184105"/>
            <a:ext cx="1930286" cy="546292"/>
          </a:xfrm>
          <a:prstGeom prst="curvedConnector4">
            <a:avLst>
              <a:gd name="adj1" fmla="val 14182"/>
              <a:gd name="adj2" fmla="val 149124"/>
            </a:avLst>
          </a:prstGeom>
          <a:ln w="28575"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连接符: 曲线 190">
            <a:extLst>
              <a:ext uri="{FF2B5EF4-FFF2-40B4-BE49-F238E27FC236}">
                <a16:creationId xmlns:a16="http://schemas.microsoft.com/office/drawing/2014/main" id="{4F8ACDB5-AA20-4A6A-8FEE-31A24CDD3FEB}"/>
              </a:ext>
            </a:extLst>
          </p:cNvPr>
          <p:cNvCxnSpPr>
            <a:cxnSpLocks/>
            <a:stCxn id="75" idx="7"/>
            <a:endCxn id="83" idx="4"/>
          </p:cNvCxnSpPr>
          <p:nvPr/>
        </p:nvCxnSpPr>
        <p:spPr>
          <a:xfrm rot="5400000" flipH="1" flipV="1">
            <a:off x="3555654" y="1731958"/>
            <a:ext cx="2180504" cy="1435376"/>
          </a:xfrm>
          <a:prstGeom prst="curvedConnector3">
            <a:avLst>
              <a:gd name="adj1" fmla="val 9280"/>
            </a:avLst>
          </a:prstGeom>
          <a:ln w="28575"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连接符: 曲线 190">
            <a:extLst>
              <a:ext uri="{FF2B5EF4-FFF2-40B4-BE49-F238E27FC236}">
                <a16:creationId xmlns:a16="http://schemas.microsoft.com/office/drawing/2014/main" id="{E906D653-4FE1-48C5-8295-48F75492B424}"/>
              </a:ext>
            </a:extLst>
          </p:cNvPr>
          <p:cNvCxnSpPr>
            <a:cxnSpLocks/>
            <a:stCxn id="84" idx="7"/>
            <a:endCxn id="83" idx="6"/>
          </p:cNvCxnSpPr>
          <p:nvPr/>
        </p:nvCxnSpPr>
        <p:spPr>
          <a:xfrm rot="5400000" flipH="1" flipV="1">
            <a:off x="4451824" y="2260826"/>
            <a:ext cx="2529601" cy="28545"/>
          </a:xfrm>
          <a:prstGeom prst="curvedConnector4">
            <a:avLst>
              <a:gd name="adj1" fmla="val 2341"/>
              <a:gd name="adj2" fmla="val 2684992"/>
            </a:avLst>
          </a:prstGeom>
          <a:ln w="28575"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连接符: 曲线 190">
            <a:extLst>
              <a:ext uri="{FF2B5EF4-FFF2-40B4-BE49-F238E27FC236}">
                <a16:creationId xmlns:a16="http://schemas.microsoft.com/office/drawing/2014/main" id="{DEB45CBF-FFDD-4228-A1F3-E2ED78CFB373}"/>
              </a:ext>
            </a:extLst>
          </p:cNvPr>
          <p:cNvCxnSpPr>
            <a:cxnSpLocks/>
            <a:stCxn id="85" idx="7"/>
            <a:endCxn id="83" idx="7"/>
          </p:cNvCxnSpPr>
          <p:nvPr/>
        </p:nvCxnSpPr>
        <p:spPr>
          <a:xfrm rot="16200000" flipV="1">
            <a:off x="5161676" y="1225088"/>
            <a:ext cx="2776451" cy="1853170"/>
          </a:xfrm>
          <a:prstGeom prst="curvedConnector3">
            <a:avLst>
              <a:gd name="adj1" fmla="val 101077"/>
            </a:avLst>
          </a:prstGeom>
          <a:ln w="28575"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箭头: 右 209">
            <a:extLst>
              <a:ext uri="{FF2B5EF4-FFF2-40B4-BE49-F238E27FC236}">
                <a16:creationId xmlns:a16="http://schemas.microsoft.com/office/drawing/2014/main" id="{9AF2E057-3C8F-421E-8231-CCD639B4010C}"/>
              </a:ext>
            </a:extLst>
          </p:cNvPr>
          <p:cNvSpPr/>
          <p:nvPr/>
        </p:nvSpPr>
        <p:spPr>
          <a:xfrm>
            <a:off x="1398989" y="5388392"/>
            <a:ext cx="1500174" cy="482558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正向</a:t>
            </a:r>
            <a:r>
              <a:rPr lang="en-US" altLang="zh-CN" dirty="0"/>
              <a:t>dfs</a:t>
            </a:r>
            <a:endParaRPr lang="zh-CN" altLang="en-US" dirty="0"/>
          </a:p>
        </p:txBody>
      </p:sp>
      <p:sp>
        <p:nvSpPr>
          <p:cNvPr id="213" name="箭头: 右 212">
            <a:extLst>
              <a:ext uri="{FF2B5EF4-FFF2-40B4-BE49-F238E27FC236}">
                <a16:creationId xmlns:a16="http://schemas.microsoft.com/office/drawing/2014/main" id="{2183DB86-B24B-4ADC-B114-54149F57F1D5}"/>
              </a:ext>
            </a:extLst>
          </p:cNvPr>
          <p:cNvSpPr/>
          <p:nvPr/>
        </p:nvSpPr>
        <p:spPr>
          <a:xfrm rot="18544299">
            <a:off x="465217" y="1678468"/>
            <a:ext cx="2650269" cy="470747"/>
          </a:xfrm>
          <a:prstGeom prst="rightArrow">
            <a:avLst>
              <a:gd name="adj1" fmla="val 64352"/>
              <a:gd name="adj2" fmla="val 53532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反向</a:t>
            </a:r>
            <a:r>
              <a:rPr lang="en-US" altLang="zh-CN" dirty="0"/>
              <a:t>dfs</a:t>
            </a:r>
            <a:r>
              <a:rPr lang="zh-CN" altLang="en-US" dirty="0"/>
              <a:t>找到的路径</a:t>
            </a:r>
          </a:p>
        </p:txBody>
      </p:sp>
      <p:sp>
        <p:nvSpPr>
          <p:cNvPr id="220" name="文本框 219">
            <a:extLst>
              <a:ext uri="{FF2B5EF4-FFF2-40B4-BE49-F238E27FC236}">
                <a16:creationId xmlns:a16="http://schemas.microsoft.com/office/drawing/2014/main" id="{CE1B79A2-B661-4AC5-B600-4D9787E8A3A9}"/>
              </a:ext>
            </a:extLst>
          </p:cNvPr>
          <p:cNvSpPr txBox="1"/>
          <p:nvPr/>
        </p:nvSpPr>
        <p:spPr>
          <a:xfrm>
            <a:off x="2239358" y="2956601"/>
            <a:ext cx="11705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当</a:t>
            </a:r>
            <a:r>
              <a:rPr lang="en-US" altLang="zh-CN" sz="1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v1=n2</a:t>
            </a:r>
            <a:r>
              <a:rPr lang="zh-CN" altLang="en-US" sz="1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时，三环</a:t>
            </a:r>
          </a:p>
        </p:txBody>
      </p:sp>
      <p:sp>
        <p:nvSpPr>
          <p:cNvPr id="231" name="文本框 230">
            <a:extLst>
              <a:ext uri="{FF2B5EF4-FFF2-40B4-BE49-F238E27FC236}">
                <a16:creationId xmlns:a16="http://schemas.microsoft.com/office/drawing/2014/main" id="{E3C05227-5330-401E-A4C9-B905240C19D1}"/>
              </a:ext>
            </a:extLst>
          </p:cNvPr>
          <p:cNvSpPr txBox="1"/>
          <p:nvPr/>
        </p:nvSpPr>
        <p:spPr>
          <a:xfrm>
            <a:off x="3596775" y="2631331"/>
            <a:ext cx="11705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当</a:t>
            </a:r>
            <a:r>
              <a:rPr lang="en-US" altLang="zh-CN" sz="1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v2=n2</a:t>
            </a:r>
            <a:r>
              <a:rPr lang="zh-CN" altLang="en-US" sz="1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时，四环</a:t>
            </a:r>
          </a:p>
        </p:txBody>
      </p:sp>
      <p:sp>
        <p:nvSpPr>
          <p:cNvPr id="242" name="文本框 241">
            <a:extLst>
              <a:ext uri="{FF2B5EF4-FFF2-40B4-BE49-F238E27FC236}">
                <a16:creationId xmlns:a16="http://schemas.microsoft.com/office/drawing/2014/main" id="{BF7B1DA0-255B-47DD-BCE8-A8C980128B03}"/>
              </a:ext>
            </a:extLst>
          </p:cNvPr>
          <p:cNvSpPr txBox="1"/>
          <p:nvPr/>
        </p:nvSpPr>
        <p:spPr>
          <a:xfrm>
            <a:off x="4724529" y="2226370"/>
            <a:ext cx="11705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当</a:t>
            </a:r>
            <a:r>
              <a:rPr lang="en-US" altLang="zh-CN" sz="1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v2=n3</a:t>
            </a:r>
            <a:r>
              <a:rPr lang="zh-CN" altLang="en-US" sz="1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时，五环</a:t>
            </a:r>
          </a:p>
        </p:txBody>
      </p:sp>
      <p:sp>
        <p:nvSpPr>
          <p:cNvPr id="243" name="文本框 242">
            <a:extLst>
              <a:ext uri="{FF2B5EF4-FFF2-40B4-BE49-F238E27FC236}">
                <a16:creationId xmlns:a16="http://schemas.microsoft.com/office/drawing/2014/main" id="{E273442F-D7D9-4235-89FE-C2D7390AF938}"/>
              </a:ext>
            </a:extLst>
          </p:cNvPr>
          <p:cNvSpPr txBox="1"/>
          <p:nvPr/>
        </p:nvSpPr>
        <p:spPr>
          <a:xfrm>
            <a:off x="5868574" y="1780718"/>
            <a:ext cx="11705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当</a:t>
            </a:r>
            <a:r>
              <a:rPr lang="en-US" altLang="zh-CN" sz="1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v3=n3</a:t>
            </a:r>
            <a:r>
              <a:rPr lang="zh-CN" altLang="en-US" sz="1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时，六环</a:t>
            </a:r>
          </a:p>
        </p:txBody>
      </p:sp>
      <p:sp>
        <p:nvSpPr>
          <p:cNvPr id="244" name="文本框 243">
            <a:extLst>
              <a:ext uri="{FF2B5EF4-FFF2-40B4-BE49-F238E27FC236}">
                <a16:creationId xmlns:a16="http://schemas.microsoft.com/office/drawing/2014/main" id="{46E69993-37B7-4DA2-88AC-386C5D84ADA3}"/>
              </a:ext>
            </a:extLst>
          </p:cNvPr>
          <p:cNvSpPr txBox="1"/>
          <p:nvPr/>
        </p:nvSpPr>
        <p:spPr>
          <a:xfrm>
            <a:off x="6565660" y="1195943"/>
            <a:ext cx="11705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当</a:t>
            </a:r>
            <a:r>
              <a:rPr lang="en-US" altLang="zh-CN" sz="1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v4=n3</a:t>
            </a:r>
            <a:r>
              <a:rPr lang="zh-CN" altLang="en-US" sz="1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时，七环</a:t>
            </a:r>
          </a:p>
        </p:txBody>
      </p:sp>
      <p:sp>
        <p:nvSpPr>
          <p:cNvPr id="248" name="文本框 247">
            <a:extLst>
              <a:ext uri="{FF2B5EF4-FFF2-40B4-BE49-F238E27FC236}">
                <a16:creationId xmlns:a16="http://schemas.microsoft.com/office/drawing/2014/main" id="{9C317D67-23C8-430D-99D9-E1036B60F141}"/>
              </a:ext>
            </a:extLst>
          </p:cNvPr>
          <p:cNvSpPr txBox="1"/>
          <p:nvPr/>
        </p:nvSpPr>
        <p:spPr>
          <a:xfrm>
            <a:off x="2988076" y="2009713"/>
            <a:ext cx="8713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  <a:latin typeface="Script MT Bold" panose="03040602040607080904" pitchFamily="66" charset="0"/>
                <a:ea typeface="宋体" panose="02010600030101010101" pitchFamily="2" charset="-122"/>
                <a:cs typeface="Times New Roman" panose="02020603050405020304" pitchFamily="18" charset="0"/>
              </a:rPr>
              <a:t>add3()</a:t>
            </a:r>
            <a:endParaRPr lang="zh-CN" altLang="en-US" sz="1400" b="1" dirty="0">
              <a:solidFill>
                <a:srgbClr val="FF0000"/>
              </a:solidFill>
              <a:latin typeface="Script MT Bold" panose="03040602040607080904" pitchFamily="66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49" name="文本框 248">
            <a:extLst>
              <a:ext uri="{FF2B5EF4-FFF2-40B4-BE49-F238E27FC236}">
                <a16:creationId xmlns:a16="http://schemas.microsoft.com/office/drawing/2014/main" id="{EDF0B5E6-BFC0-4DA6-B584-02B6511FE7C2}"/>
              </a:ext>
            </a:extLst>
          </p:cNvPr>
          <p:cNvSpPr txBox="1"/>
          <p:nvPr/>
        </p:nvSpPr>
        <p:spPr>
          <a:xfrm>
            <a:off x="3933630" y="1855825"/>
            <a:ext cx="8713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  <a:latin typeface="Script MT Bold" panose="03040602040607080904" pitchFamily="66" charset="0"/>
                <a:ea typeface="宋体" panose="02010600030101010101" pitchFamily="2" charset="-122"/>
                <a:cs typeface="Times New Roman" panose="02020603050405020304" pitchFamily="18" charset="0"/>
              </a:rPr>
              <a:t>add4()</a:t>
            </a:r>
            <a:endParaRPr lang="zh-CN" altLang="en-US" sz="1400" b="1" dirty="0">
              <a:solidFill>
                <a:srgbClr val="FF0000"/>
              </a:solidFill>
              <a:latin typeface="Script MT Bold" panose="03040602040607080904" pitchFamily="66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53" name="文本框 252">
            <a:extLst>
              <a:ext uri="{FF2B5EF4-FFF2-40B4-BE49-F238E27FC236}">
                <a16:creationId xmlns:a16="http://schemas.microsoft.com/office/drawing/2014/main" id="{6566922A-A54A-4B13-85B6-7250B8908122}"/>
              </a:ext>
            </a:extLst>
          </p:cNvPr>
          <p:cNvSpPr txBox="1"/>
          <p:nvPr/>
        </p:nvSpPr>
        <p:spPr>
          <a:xfrm>
            <a:off x="4809930" y="1634845"/>
            <a:ext cx="8713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  <a:latin typeface="Script MT Bold" panose="03040602040607080904" pitchFamily="66" charset="0"/>
                <a:ea typeface="宋体" panose="02010600030101010101" pitchFamily="2" charset="-122"/>
                <a:cs typeface="Times New Roman" panose="02020603050405020304" pitchFamily="18" charset="0"/>
              </a:rPr>
              <a:t>add5()</a:t>
            </a:r>
            <a:endParaRPr lang="zh-CN" altLang="en-US" sz="1400" b="1" dirty="0">
              <a:solidFill>
                <a:srgbClr val="FF0000"/>
              </a:solidFill>
              <a:latin typeface="Script MT Bold" panose="03040602040607080904" pitchFamily="66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54" name="文本框 253">
            <a:extLst>
              <a:ext uri="{FF2B5EF4-FFF2-40B4-BE49-F238E27FC236}">
                <a16:creationId xmlns:a16="http://schemas.microsoft.com/office/drawing/2014/main" id="{9A29B0D7-2F39-4CA3-9B6A-8FE791E14F95}"/>
              </a:ext>
            </a:extLst>
          </p:cNvPr>
          <p:cNvSpPr txBox="1"/>
          <p:nvPr/>
        </p:nvSpPr>
        <p:spPr>
          <a:xfrm>
            <a:off x="5800530" y="1383385"/>
            <a:ext cx="8713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  <a:latin typeface="Script MT Bold" panose="03040602040607080904" pitchFamily="66" charset="0"/>
                <a:ea typeface="宋体" panose="02010600030101010101" pitchFamily="2" charset="-122"/>
                <a:cs typeface="Times New Roman" panose="02020603050405020304" pitchFamily="18" charset="0"/>
              </a:rPr>
              <a:t>add6()</a:t>
            </a:r>
            <a:endParaRPr lang="zh-CN" altLang="en-US" sz="1400" b="1" dirty="0">
              <a:solidFill>
                <a:srgbClr val="FF0000"/>
              </a:solidFill>
              <a:latin typeface="Script MT Bold" panose="03040602040607080904" pitchFamily="66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55" name="文本框 254">
            <a:extLst>
              <a:ext uri="{FF2B5EF4-FFF2-40B4-BE49-F238E27FC236}">
                <a16:creationId xmlns:a16="http://schemas.microsoft.com/office/drawing/2014/main" id="{2E907EAC-C99C-4DAC-8E7B-9CF55B8DBC30}"/>
              </a:ext>
            </a:extLst>
          </p:cNvPr>
          <p:cNvSpPr txBox="1"/>
          <p:nvPr/>
        </p:nvSpPr>
        <p:spPr>
          <a:xfrm>
            <a:off x="6390839" y="827801"/>
            <a:ext cx="8713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  <a:latin typeface="Script MT Bold" panose="03040602040607080904" pitchFamily="66" charset="0"/>
                <a:ea typeface="宋体" panose="02010600030101010101" pitchFamily="2" charset="-122"/>
                <a:cs typeface="Times New Roman" panose="02020603050405020304" pitchFamily="18" charset="0"/>
              </a:rPr>
              <a:t>add7()</a:t>
            </a:r>
            <a:endParaRPr lang="zh-CN" altLang="en-US" sz="1400" b="1" dirty="0">
              <a:solidFill>
                <a:srgbClr val="FF0000"/>
              </a:solidFill>
              <a:latin typeface="Script MT Bold" panose="03040602040607080904" pitchFamily="66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56" name="矩形 255">
            <a:extLst>
              <a:ext uri="{FF2B5EF4-FFF2-40B4-BE49-F238E27FC236}">
                <a16:creationId xmlns:a16="http://schemas.microsoft.com/office/drawing/2014/main" id="{8BFCF322-CC5D-4B72-8DC9-37777E0313C9}"/>
              </a:ext>
            </a:extLst>
          </p:cNvPr>
          <p:cNvSpPr/>
          <p:nvPr/>
        </p:nvSpPr>
        <p:spPr>
          <a:xfrm>
            <a:off x="8331672" y="1995539"/>
            <a:ext cx="349486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latin typeface="Script MT Bold" panose="03040602040607080904" pitchFamily="66" charset="0"/>
                <a:cs typeface="Times New Roman" panose="02020603050405020304" pitchFamily="18" charset="0"/>
              </a:rPr>
              <a:t>add3( )</a:t>
            </a:r>
            <a:r>
              <a:rPr lang="zh-CN" altLang="en-US" b="1" dirty="0">
                <a:latin typeface="Script MT Bold" panose="03040602040607080904" pitchFamily="66" charset="0"/>
                <a:cs typeface="Times New Roman" panose="02020603050405020304" pitchFamily="18" charset="0"/>
              </a:rPr>
              <a:t>、</a:t>
            </a:r>
            <a:r>
              <a:rPr lang="en-US" altLang="zh-CN" b="1" dirty="0">
                <a:latin typeface="Script MT Bold" panose="03040602040607080904" pitchFamily="66" charset="0"/>
                <a:cs typeface="Times New Roman" panose="02020603050405020304" pitchFamily="18" charset="0"/>
              </a:rPr>
              <a:t> add4( )</a:t>
            </a:r>
            <a:r>
              <a:rPr lang="zh-CN" altLang="en-US" b="1" dirty="0">
                <a:latin typeface="Script MT Bold" panose="03040602040607080904" pitchFamily="66" charset="0"/>
                <a:cs typeface="Times New Roman" panose="02020603050405020304" pitchFamily="18" charset="0"/>
              </a:rPr>
              <a:t>、</a:t>
            </a:r>
            <a:r>
              <a:rPr lang="en-US" altLang="zh-CN" b="1" dirty="0">
                <a:latin typeface="Script MT Bold" panose="03040602040607080904" pitchFamily="66" charset="0"/>
                <a:cs typeface="Times New Roman" panose="02020603050405020304" pitchFamily="18" charset="0"/>
              </a:rPr>
              <a:t> add5( )</a:t>
            </a:r>
            <a:r>
              <a:rPr lang="zh-CN" altLang="en-US" b="1" dirty="0">
                <a:latin typeface="Script MT Bold" panose="03040602040607080904" pitchFamily="66" charset="0"/>
                <a:cs typeface="Times New Roman" panose="02020603050405020304" pitchFamily="18" charset="0"/>
              </a:rPr>
              <a:t>、</a:t>
            </a:r>
            <a:endParaRPr lang="en-US" altLang="zh-CN" b="1" dirty="0">
              <a:latin typeface="Script MT Bold" panose="03040602040607080904" pitchFamily="66" charset="0"/>
              <a:cs typeface="Times New Roman" panose="02020603050405020304" pitchFamily="18" charset="0"/>
            </a:endParaRPr>
          </a:p>
          <a:p>
            <a:r>
              <a:rPr lang="en-US" altLang="zh-CN" b="1" dirty="0">
                <a:latin typeface="Script MT Bold" panose="03040602040607080904" pitchFamily="66" charset="0"/>
                <a:cs typeface="Times New Roman" panose="02020603050405020304" pitchFamily="18" charset="0"/>
              </a:rPr>
              <a:t> add6( )</a:t>
            </a:r>
            <a:r>
              <a:rPr lang="zh-CN" altLang="en-US" b="1" dirty="0">
                <a:latin typeface="Script MT Bold" panose="03040602040607080904" pitchFamily="66" charset="0"/>
                <a:cs typeface="Times New Roman" panose="02020603050405020304" pitchFamily="18" charset="0"/>
              </a:rPr>
              <a:t>、</a:t>
            </a:r>
            <a:r>
              <a:rPr lang="en-US" altLang="zh-CN" b="1" dirty="0">
                <a:latin typeface="Script MT Bold" panose="03040602040607080904" pitchFamily="66" charset="0"/>
                <a:cs typeface="Times New Roman" panose="02020603050405020304" pitchFamily="18" charset="0"/>
              </a:rPr>
              <a:t> add7( ) </a:t>
            </a:r>
            <a:r>
              <a:rPr lang="zh-CN" altLang="en-US" b="1" dirty="0">
                <a:latin typeface="Script MT Bold" panose="03040602040607080904" pitchFamily="66" charset="0"/>
                <a:cs typeface="Times New Roman" panose="02020603050405020304" pitchFamily="18" charset="0"/>
              </a:rPr>
              <a:t>表示调用相关</a:t>
            </a:r>
            <a:endParaRPr lang="en-US" altLang="zh-CN" b="1" dirty="0">
              <a:latin typeface="Script MT Bold" panose="03040602040607080904" pitchFamily="66" charset="0"/>
              <a:cs typeface="Times New Roman" panose="02020603050405020304" pitchFamily="18" charset="0"/>
            </a:endParaRPr>
          </a:p>
          <a:p>
            <a:r>
              <a:rPr lang="zh-CN" altLang="en-US" b="1" dirty="0">
                <a:latin typeface="Script MT Bold" panose="03040602040607080904" pitchFamily="66" charset="0"/>
                <a:cs typeface="Times New Roman" panose="02020603050405020304" pitchFamily="18" charset="0"/>
              </a:rPr>
              <a:t>函数添加对应长度的环</a:t>
            </a:r>
            <a:endParaRPr lang="zh-CN" altLang="en-US" dirty="0">
              <a:latin typeface="Script MT Bold" panose="030406020406070809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577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椭圆 54">
            <a:extLst>
              <a:ext uri="{FF2B5EF4-FFF2-40B4-BE49-F238E27FC236}">
                <a16:creationId xmlns:a16="http://schemas.microsoft.com/office/drawing/2014/main" id="{BA39360A-2690-42B5-B358-C7BF19AF51C9}"/>
              </a:ext>
            </a:extLst>
          </p:cNvPr>
          <p:cNvSpPr/>
          <p:nvPr/>
        </p:nvSpPr>
        <p:spPr>
          <a:xfrm>
            <a:off x="2363960" y="3429000"/>
            <a:ext cx="502332" cy="49897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/>
              <a:t>0</a:t>
            </a:r>
            <a:endParaRPr lang="zh-CN" altLang="en-US" sz="1600" dirty="0"/>
          </a:p>
        </p:txBody>
      </p:sp>
      <p:sp>
        <p:nvSpPr>
          <p:cNvPr id="62" name="椭圆 61">
            <a:extLst>
              <a:ext uri="{FF2B5EF4-FFF2-40B4-BE49-F238E27FC236}">
                <a16:creationId xmlns:a16="http://schemas.microsoft.com/office/drawing/2014/main" id="{E78BF71C-D4EA-48FC-82DF-81EF88820231}"/>
              </a:ext>
            </a:extLst>
          </p:cNvPr>
          <p:cNvSpPr/>
          <p:nvPr/>
        </p:nvSpPr>
        <p:spPr>
          <a:xfrm>
            <a:off x="8544558" y="3422394"/>
            <a:ext cx="573065" cy="50558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dirty="0"/>
              <a:t>N-1</a:t>
            </a:r>
            <a:endParaRPr lang="zh-CN" altLang="en-US" sz="1000" dirty="0"/>
          </a:p>
        </p:txBody>
      </p:sp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5DC5CF6F-9DF9-4ED5-A0ED-E8DFF7F3531E}"/>
              </a:ext>
            </a:extLst>
          </p:cNvPr>
          <p:cNvCxnSpPr>
            <a:stCxn id="55" idx="6"/>
            <a:endCxn id="62" idx="2"/>
          </p:cNvCxnSpPr>
          <p:nvPr/>
        </p:nvCxnSpPr>
        <p:spPr>
          <a:xfrm flipV="1">
            <a:off x="2866292" y="3675185"/>
            <a:ext cx="5678266" cy="33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箭头: 右 4">
            <a:extLst>
              <a:ext uri="{FF2B5EF4-FFF2-40B4-BE49-F238E27FC236}">
                <a16:creationId xmlns:a16="http://schemas.microsoft.com/office/drawing/2014/main" id="{30D4D2EE-D54D-4AA4-AAD8-3A57EC815B40}"/>
              </a:ext>
            </a:extLst>
          </p:cNvPr>
          <p:cNvSpPr/>
          <p:nvPr/>
        </p:nvSpPr>
        <p:spPr>
          <a:xfrm>
            <a:off x="2476906" y="2416448"/>
            <a:ext cx="1034920" cy="5907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线程</a:t>
            </a:r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6" name="箭头: 左 5">
            <a:extLst>
              <a:ext uri="{FF2B5EF4-FFF2-40B4-BE49-F238E27FC236}">
                <a16:creationId xmlns:a16="http://schemas.microsoft.com/office/drawing/2014/main" id="{4F06096F-85F8-4BE0-8E92-B3715F01CB47}"/>
              </a:ext>
            </a:extLst>
          </p:cNvPr>
          <p:cNvSpPr/>
          <p:nvPr/>
        </p:nvSpPr>
        <p:spPr>
          <a:xfrm>
            <a:off x="8021097" y="2439928"/>
            <a:ext cx="1096526" cy="59077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线程</a:t>
            </a:r>
            <a:r>
              <a:rPr lang="en-US" altLang="zh-CN" dirty="0"/>
              <a:t>2</a:t>
            </a:r>
            <a:endParaRPr lang="zh-CN" altLang="en-US" dirty="0"/>
          </a:p>
        </p:txBody>
      </p:sp>
      <p:cxnSp>
        <p:nvCxnSpPr>
          <p:cNvPr id="124" name="直接连接符 123">
            <a:extLst>
              <a:ext uri="{FF2B5EF4-FFF2-40B4-BE49-F238E27FC236}">
                <a16:creationId xmlns:a16="http://schemas.microsoft.com/office/drawing/2014/main" id="{AFB17E6A-E9AB-412E-8377-FA61A61AAC5E}"/>
              </a:ext>
            </a:extLst>
          </p:cNvPr>
          <p:cNvCxnSpPr>
            <a:cxnSpLocks/>
          </p:cNvCxnSpPr>
          <p:nvPr/>
        </p:nvCxnSpPr>
        <p:spPr>
          <a:xfrm>
            <a:off x="4911010" y="2194560"/>
            <a:ext cx="0" cy="1263649"/>
          </a:xfrm>
          <a:prstGeom prst="line">
            <a:avLst/>
          </a:prstGeom>
          <a:ln w="381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7" name="直接连接符 126">
            <a:extLst>
              <a:ext uri="{FF2B5EF4-FFF2-40B4-BE49-F238E27FC236}">
                <a16:creationId xmlns:a16="http://schemas.microsoft.com/office/drawing/2014/main" id="{65F9F091-9122-46F5-8D0F-2605FB87AFCB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3511826" y="2711833"/>
            <a:ext cx="1406964" cy="1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接连接符 127">
            <a:extLst>
              <a:ext uri="{FF2B5EF4-FFF2-40B4-BE49-F238E27FC236}">
                <a16:creationId xmlns:a16="http://schemas.microsoft.com/office/drawing/2014/main" id="{C2001BD5-8A3D-4940-A993-64929169E278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4918790" y="2735314"/>
            <a:ext cx="3102307" cy="0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sys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>
            <a:extLst>
              <a:ext uri="{FF2B5EF4-FFF2-40B4-BE49-F238E27FC236}">
                <a16:creationId xmlns:a16="http://schemas.microsoft.com/office/drawing/2014/main" id="{94B9D90D-A641-4267-BCA7-6C7D4C2D7B22}"/>
              </a:ext>
            </a:extLst>
          </p:cNvPr>
          <p:cNvSpPr txBox="1"/>
          <p:nvPr/>
        </p:nvSpPr>
        <p:spPr>
          <a:xfrm>
            <a:off x="4215308" y="2063919"/>
            <a:ext cx="1577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结束位置</a:t>
            </a:r>
          </a:p>
        </p:txBody>
      </p:sp>
      <p:sp>
        <p:nvSpPr>
          <p:cNvPr id="130" name="矩形 129">
            <a:extLst>
              <a:ext uri="{FF2B5EF4-FFF2-40B4-BE49-F238E27FC236}">
                <a16:creationId xmlns:a16="http://schemas.microsoft.com/office/drawing/2014/main" id="{2E1A910A-402C-45A5-892C-207583AA3CF3}"/>
              </a:ext>
            </a:extLst>
          </p:cNvPr>
          <p:cNvSpPr/>
          <p:nvPr/>
        </p:nvSpPr>
        <p:spPr>
          <a:xfrm>
            <a:off x="771054" y="1843795"/>
            <a:ext cx="30925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从第一个节点开始，利用双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向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dfs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寻找以此节点为首的环</a:t>
            </a:r>
            <a:endParaRPr lang="zh-CN" altLang="en-US" dirty="0"/>
          </a:p>
        </p:txBody>
      </p:sp>
      <p:sp>
        <p:nvSpPr>
          <p:cNvPr id="131" name="矩形 130">
            <a:extLst>
              <a:ext uri="{FF2B5EF4-FFF2-40B4-BE49-F238E27FC236}">
                <a16:creationId xmlns:a16="http://schemas.microsoft.com/office/drawing/2014/main" id="{A360A870-FB9D-4A11-B9B9-970B61437269}"/>
              </a:ext>
            </a:extLst>
          </p:cNvPr>
          <p:cNvSpPr/>
          <p:nvPr/>
        </p:nvSpPr>
        <p:spPr>
          <a:xfrm>
            <a:off x="8021097" y="1766740"/>
            <a:ext cx="32063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从最后一个节点开始，利用双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向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dfs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寻找以此节点为首的环</a:t>
            </a:r>
            <a:endParaRPr lang="zh-CN" altLang="en-US" dirty="0"/>
          </a:p>
        </p:txBody>
      </p:sp>
      <p:sp>
        <p:nvSpPr>
          <p:cNvPr id="132" name="椭圆 131">
            <a:extLst>
              <a:ext uri="{FF2B5EF4-FFF2-40B4-BE49-F238E27FC236}">
                <a16:creationId xmlns:a16="http://schemas.microsoft.com/office/drawing/2014/main" id="{44FF2C68-C168-4CC5-8ADE-7E23683BBEAB}"/>
              </a:ext>
            </a:extLst>
          </p:cNvPr>
          <p:cNvSpPr/>
          <p:nvPr/>
        </p:nvSpPr>
        <p:spPr>
          <a:xfrm>
            <a:off x="4659844" y="3443042"/>
            <a:ext cx="502332" cy="49897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/>
              <a:t>m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424103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192</Words>
  <Application>Microsoft Office PowerPoint</Application>
  <PresentationFormat>宽屏</PresentationFormat>
  <Paragraphs>44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等线</vt:lpstr>
      <vt:lpstr>等线 Light</vt:lpstr>
      <vt:lpstr>宋体</vt:lpstr>
      <vt:lpstr>Arial</vt:lpstr>
      <vt:lpstr>Script MT Bold</vt:lpstr>
      <vt:lpstr>Times New Roman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杨崇智</dc:creator>
  <cp:lastModifiedBy>杨崇智</cp:lastModifiedBy>
  <cp:revision>15</cp:revision>
  <dcterms:created xsi:type="dcterms:W3CDTF">2020-05-17T09:13:13Z</dcterms:created>
  <dcterms:modified xsi:type="dcterms:W3CDTF">2020-05-17T11:46:25Z</dcterms:modified>
</cp:coreProperties>
</file>